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4" r:id="rId3"/>
    <p:sldId id="257" r:id="rId4"/>
    <p:sldId id="258" r:id="rId5"/>
    <p:sldId id="259" r:id="rId6"/>
    <p:sldId id="284" r:id="rId7"/>
    <p:sldId id="266" r:id="rId8"/>
    <p:sldId id="267" r:id="rId9"/>
    <p:sldId id="285" r:id="rId10"/>
    <p:sldId id="286" r:id="rId11"/>
    <p:sldId id="287" r:id="rId12"/>
    <p:sldId id="288" r:id="rId13"/>
    <p:sldId id="289" r:id="rId14"/>
    <p:sldId id="273" r:id="rId15"/>
    <p:sldId id="290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</p:sldIdLst>
  <p:sldSz cx="9144000" cy="6858000" type="screen4x3"/>
  <p:notesSz cx="9928225" cy="67976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79886-BA9C-4E2D-A24F-6B1E6A1C513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D71C6-77B9-4711-9338-AC5EE9F9E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24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51711-C7E6-4859-8A9C-7120BA5029E6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BFD03-471C-4B86-95C0-31631BE79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158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BFD03-471C-4B86-95C0-31631BE79CFD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110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EFBD304-2D5F-4CF0-AD4C-CDBE8FE4C072}" type="datetimeFigureOut">
              <a:rPr lang="uk-UA" smtClean="0"/>
              <a:pPr/>
              <a:t>23.03.2018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9B688B4-7C6C-42DD-99AA-E44965EC7E3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72182" y="5646240"/>
            <a:ext cx="3071818" cy="1211760"/>
          </a:xfrm>
        </p:spPr>
        <p:txBody>
          <a:bodyPr>
            <a:normAutofit/>
          </a:bodyPr>
          <a:lstStyle/>
          <a:p>
            <a:r>
              <a:rPr lang="en-US" sz="1600" i="1" dirty="0" smtClean="0"/>
              <a:t>TOGETHER FOR REFUGEES</a:t>
            </a:r>
            <a:endParaRPr lang="uk-UA" sz="1600" i="1" dirty="0"/>
          </a:p>
        </p:txBody>
      </p:sp>
      <p:pic>
        <p:nvPicPr>
          <p:cNvPr id="1026" name="Picture 2" descr="C:\Users\0737~1\AppData\Local\Temp\unnam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0"/>
            <a:ext cx="5214974" cy="488903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Медицинская помощь для взрослых искателе	й убежища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Для взрослых искателей убежища </a:t>
            </a:r>
            <a:r>
              <a:rPr lang="ru-RU" dirty="0" smtClean="0"/>
              <a:t>медицинская </a:t>
            </a:r>
            <a:r>
              <a:rPr lang="ru-RU" dirty="0"/>
              <a:t>помощь,  в основном, платная.</a:t>
            </a:r>
          </a:p>
          <a:p>
            <a:pPr marL="0" indent="0" algn="just">
              <a:buNone/>
            </a:pPr>
            <a:r>
              <a:rPr lang="ru-RU" dirty="0"/>
              <a:t>Бесплатно можно: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	Пройти первичное медицинское обследование по направлению МС в районной поликлинике по месту пребывания;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	Вызвать скорую помощь и получить первую медицинскую помощь на дому либо в больнице (если состояние было </a:t>
            </a:r>
            <a:r>
              <a:rPr lang="ru-RU" dirty="0" smtClean="0"/>
              <a:t>острым) </a:t>
            </a:r>
            <a:r>
              <a:rPr lang="ru-RU" dirty="0"/>
              <a:t>	</a:t>
            </a:r>
            <a:endParaRPr lang="ru-RU" dirty="0" smtClean="0"/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  <a:p>
            <a:pPr algn="just"/>
            <a:r>
              <a:rPr lang="ru-RU" dirty="0" smtClean="0"/>
              <a:t>В случае болезни необходимо обратиться </a:t>
            </a:r>
            <a:r>
              <a:rPr lang="ru-RU" dirty="0"/>
              <a:t>в Рокаду и получить направление в поликлинику, аптеку или </a:t>
            </a:r>
            <a:r>
              <a:rPr lang="ru-RU" dirty="0" smtClean="0"/>
              <a:t>больницу. Рокада оплачивает медикаменты и лечение, до 15 тысяч грн. в год  на человека. </a:t>
            </a:r>
          </a:p>
          <a:p>
            <a:pPr algn="just"/>
            <a:r>
              <a:rPr lang="ru-RU" dirty="0" smtClean="0"/>
              <a:t>Не оплачивается стоматология (по </a:t>
            </a:r>
            <a:r>
              <a:rPr lang="ru-RU" dirty="0"/>
              <a:t>правилам УВКБ ООН 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38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Оплата медицинских услуг и благотворительные взносы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Если искатели убежища или беженцы обращаются </a:t>
            </a:r>
            <a:r>
              <a:rPr lang="ru-RU" dirty="0"/>
              <a:t>к врачу и </a:t>
            </a:r>
            <a:r>
              <a:rPr lang="ru-RU" dirty="0" smtClean="0"/>
              <a:t>их </a:t>
            </a:r>
            <a:r>
              <a:rPr lang="ru-RU" dirty="0"/>
              <a:t>просят оплатить благотворительный взнос – </a:t>
            </a:r>
            <a:r>
              <a:rPr lang="ru-RU" b="1" dirty="0"/>
              <a:t>это не законно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smtClean="0"/>
              <a:t>Все </a:t>
            </a:r>
            <a:r>
              <a:rPr lang="ru-RU" dirty="0"/>
              <a:t>беженцы должны быть информированы о том, что УВКБ ООН не возмещает средства, оплаченные как  благотворительные взносы. От врачей нужно требовать счет, в котором будут указаны медицинские услуги. Только в этом случае можно получить денежную компенсацию.</a:t>
            </a:r>
          </a:p>
          <a:p>
            <a:endParaRPr lang="ru-RU" dirty="0"/>
          </a:p>
          <a:p>
            <a:r>
              <a:rPr lang="ru-RU" dirty="0"/>
              <a:t>Мы знаем, что такой счет  бывает очень сложно взять. Врачи сопротивляются, говорят, что у них нет тарифов. </a:t>
            </a:r>
          </a:p>
          <a:p>
            <a:endParaRPr lang="ru-RU" dirty="0"/>
          </a:p>
          <a:p>
            <a:r>
              <a:rPr lang="ru-RU" dirty="0"/>
              <a:t>В тех больницах, с которыми у Рокады заключены договора – вы можете получить помощь бесплатно, а платить будем мы. В других случаях лучше приходить в Рокаду и тогда мы сможем вам помочь.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5038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ru-RU" dirty="0" smtClean="0"/>
              <a:t>Экстренная (Скорая) помощь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7467600" cy="518457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Вызов </a:t>
            </a:r>
            <a:r>
              <a:rPr lang="ru-RU" dirty="0"/>
              <a:t>скорой помощи для искателей убежища – бесплатный.</a:t>
            </a:r>
          </a:p>
          <a:p>
            <a:r>
              <a:rPr lang="ru-RU" dirty="0"/>
              <a:t> </a:t>
            </a:r>
            <a:r>
              <a:rPr lang="ru-RU" dirty="0" smtClean="0"/>
              <a:t>При вызове скорой помощи необходимо:</a:t>
            </a: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назвать </a:t>
            </a:r>
            <a:r>
              <a:rPr lang="ru-RU" dirty="0"/>
              <a:t>себя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сказать</a:t>
            </a:r>
            <a:r>
              <a:rPr lang="ru-RU" dirty="0"/>
              <a:t>, сколько вам полных лет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сказать</a:t>
            </a:r>
            <a:r>
              <a:rPr lang="ru-RU" dirty="0"/>
              <a:t>, что у вас болит </a:t>
            </a:r>
          </a:p>
          <a:p>
            <a:r>
              <a:rPr lang="ru-RU" dirty="0" smtClean="0"/>
              <a:t>Очень </a:t>
            </a:r>
            <a:r>
              <a:rPr lang="ru-RU" dirty="0"/>
              <a:t>важно, чтобы у больного был документ:  </a:t>
            </a:r>
            <a:r>
              <a:rPr lang="ru-RU" dirty="0" err="1"/>
              <a:t>Protection</a:t>
            </a:r>
            <a:r>
              <a:rPr lang="ru-RU" dirty="0"/>
              <a:t> </a:t>
            </a:r>
            <a:r>
              <a:rPr lang="ru-RU" dirty="0" err="1"/>
              <a:t>Letter</a:t>
            </a:r>
            <a:r>
              <a:rPr lang="ru-RU" dirty="0"/>
              <a:t> или Справка из МС. </a:t>
            </a:r>
            <a:endParaRPr lang="ru-RU" dirty="0" smtClean="0"/>
          </a:p>
          <a:p>
            <a:r>
              <a:rPr lang="ru-RU" dirty="0" smtClean="0"/>
              <a:t>Без </a:t>
            </a:r>
            <a:r>
              <a:rPr lang="ru-RU" dirty="0"/>
              <a:t>документа скорая помощь не госпитализирует, а сообщает о человеке в полицию.  </a:t>
            </a:r>
            <a:r>
              <a:rPr lang="ru-RU" b="1" dirty="0" err="1"/>
              <a:t>Referral</a:t>
            </a:r>
            <a:r>
              <a:rPr lang="ru-RU" b="1" dirty="0"/>
              <a:t> - не документ.  </a:t>
            </a:r>
          </a:p>
          <a:p>
            <a:r>
              <a:rPr lang="ru-RU" dirty="0" smtClean="0"/>
              <a:t>Если искатель убежища или беженец </a:t>
            </a:r>
            <a:r>
              <a:rPr lang="ru-RU" dirty="0"/>
              <a:t>находится в офисе </a:t>
            </a:r>
            <a:r>
              <a:rPr lang="ru-RU" dirty="0" smtClean="0"/>
              <a:t>«Права на Защиту» и </a:t>
            </a:r>
            <a:r>
              <a:rPr lang="ru-RU" dirty="0"/>
              <a:t>ему стало плохо – нужно просить сотрудников вызвать скорую </a:t>
            </a:r>
            <a:r>
              <a:rPr lang="ru-RU" dirty="0" smtClean="0"/>
              <a:t>помощь сразу. </a:t>
            </a:r>
            <a:r>
              <a:rPr lang="ru-RU" dirty="0"/>
              <a:t>Для этого не нужно ехать в </a:t>
            </a:r>
            <a:r>
              <a:rPr lang="ru-RU" dirty="0" smtClean="0"/>
              <a:t>Рокаду. Если потерять время -  </a:t>
            </a:r>
            <a:r>
              <a:rPr lang="ru-RU" dirty="0"/>
              <a:t>это может быть опасно для здоровья </a:t>
            </a:r>
            <a:r>
              <a:rPr lang="ru-RU" dirty="0" smtClean="0"/>
              <a:t>человека.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369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dirty="0" smtClean="0"/>
              <a:t>Вызов скорой помощи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467600" cy="487375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Проблема при </a:t>
            </a:r>
            <a:r>
              <a:rPr lang="ru-RU" dirty="0"/>
              <a:t>вызове скорой помощи </a:t>
            </a:r>
            <a:r>
              <a:rPr lang="ru-RU" dirty="0" smtClean="0"/>
              <a:t>- не </a:t>
            </a:r>
            <a:r>
              <a:rPr lang="ru-RU" dirty="0"/>
              <a:t>знание русского/украинского </a:t>
            </a:r>
            <a:r>
              <a:rPr lang="ru-RU" dirty="0" smtClean="0"/>
              <a:t>языка.  </a:t>
            </a:r>
          </a:p>
          <a:p>
            <a:pPr algn="just"/>
            <a:r>
              <a:rPr lang="ru-RU" dirty="0" smtClean="0"/>
              <a:t>Если искатель убежища не  </a:t>
            </a:r>
            <a:r>
              <a:rPr lang="ru-RU" dirty="0"/>
              <a:t>сможет объяснить врачам скорой помощи,  что и как у него </a:t>
            </a:r>
            <a:r>
              <a:rPr lang="ru-RU" dirty="0" smtClean="0"/>
              <a:t>болит, он должен знать, к кому из переводчиков можно обратиться. </a:t>
            </a:r>
            <a:endParaRPr lang="ru-RU" dirty="0"/>
          </a:p>
          <a:p>
            <a:pPr algn="just"/>
            <a:r>
              <a:rPr lang="ru-RU" dirty="0" smtClean="0"/>
              <a:t>Если </a:t>
            </a:r>
            <a:r>
              <a:rPr lang="ru-RU" dirty="0"/>
              <a:t>искателя убежища забрала скорая помощь – он должен иметь возможность хотя бы в телефонном режиме общаться с переводчиком. </a:t>
            </a:r>
          </a:p>
          <a:p>
            <a:pPr algn="just"/>
            <a:r>
              <a:rPr lang="ru-RU" dirty="0" smtClean="0"/>
              <a:t>Все </a:t>
            </a:r>
            <a:r>
              <a:rPr lang="ru-RU" dirty="0"/>
              <a:t>остальное сделают врачи по своим процедурам. </a:t>
            </a:r>
            <a:endParaRPr lang="ru-RU" dirty="0" smtClean="0"/>
          </a:p>
          <a:p>
            <a:pPr algn="just"/>
            <a:r>
              <a:rPr lang="ru-RU" dirty="0" smtClean="0"/>
              <a:t>Необходимо, чтобы искатель убежища или переводчик сообщил в Рокаду о вызове скорой помощи</a:t>
            </a:r>
          </a:p>
        </p:txBody>
      </p:sp>
    </p:spTree>
    <p:extLst>
      <p:ext uri="{BB962C8B-B14F-4D97-AF65-F5344CB8AC3E}">
        <p14:creationId xmlns:p14="http://schemas.microsoft.com/office/powerpoint/2010/main" val="1347915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772816"/>
            <a:ext cx="7467600" cy="230425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Проблемные </a:t>
            </a:r>
            <a:r>
              <a:rPr lang="ru-RU" dirty="0" smtClean="0"/>
              <a:t>вопросы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получения </a:t>
            </a:r>
            <a:r>
              <a:rPr lang="ru-RU" dirty="0" smtClean="0"/>
              <a:t>образования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детьми искателей убежища, документированных Справкой.</a:t>
            </a:r>
          </a:p>
        </p:txBody>
      </p:sp>
    </p:spTree>
    <p:extLst>
      <p:ext uri="{BB962C8B-B14F-4D97-AF65-F5344CB8AC3E}">
        <p14:creationId xmlns:p14="http://schemas.microsoft.com/office/powerpoint/2010/main" val="396064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dirty="0" smtClean="0"/>
              <a:t>Право на образование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Дети искателей убежища и дети беженцев имеют право на образование наравне с детьми граждан Украины.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Если беженцы не решаются отправить детей в школу, или думают, что их могут туда не взять, вы должны их проинформировать, что закон защищает право детей на образование.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С другой стороны, есть обязанность родителей дать детям образование.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случае если родители этого не делают, государство имеет право лишить их родительских прав и забрать детей. Процедура это непростая, но вы должны об этом знать и консультировать своих соотечественников о такой опасности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r>
              <a:rPr lang="ru-RU" dirty="0"/>
              <a:t>Поэтому сотрудники Рокады постоянно требуют от беженцев отдавать детей в садик и школу.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580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ru-RU" dirty="0"/>
              <a:t>Детский </a:t>
            </a:r>
            <a:r>
              <a:rPr lang="ru-RU" dirty="0" smtClean="0"/>
              <a:t>сад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7787208" cy="55446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Чтобы устроить </a:t>
            </a:r>
            <a:r>
              <a:rPr lang="ru-RU" dirty="0"/>
              <a:t>ребенка в детский </a:t>
            </a:r>
            <a:r>
              <a:rPr lang="ru-RU" dirty="0" smtClean="0"/>
              <a:t>садик, </a:t>
            </a:r>
            <a:r>
              <a:rPr lang="ru-RU" dirty="0"/>
              <a:t>н</a:t>
            </a:r>
            <a:r>
              <a:rPr lang="ru-RU" dirty="0" smtClean="0"/>
              <a:t>ужно регистрироваться в электронной очереди.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Отсутствие </a:t>
            </a:r>
            <a:r>
              <a:rPr lang="ru-RU" dirty="0"/>
              <a:t>свидетельства о рождении уже не является препятствием для регистрации ребенка в детском саду (благодаря нашим усилиям, можно зарегистрироваться не только по свидетельству о рождении ребенка, но и по Справке </a:t>
            </a:r>
            <a:r>
              <a:rPr lang="ru-RU" dirty="0" smtClean="0"/>
              <a:t>родителей)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Для регистрации в электронной очереди можно обратиться за помощью в Рокаду.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Без </a:t>
            </a:r>
            <a:r>
              <a:rPr lang="ru-RU" dirty="0"/>
              <a:t>прививок в садик не возьмут. Прививки детям искателей убежища и беженцев делают бесплатно.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Если </a:t>
            </a:r>
            <a:r>
              <a:rPr lang="ru-RU" dirty="0"/>
              <a:t>прививки уже были сделаны на Родине, </a:t>
            </a:r>
            <a:r>
              <a:rPr lang="ru-RU" dirty="0" smtClean="0"/>
              <a:t>это невозможно подтвердить - </a:t>
            </a:r>
            <a:r>
              <a:rPr lang="ru-RU" dirty="0"/>
              <a:t>необходимо делать специальный анализ на антитела. </a:t>
            </a:r>
            <a:r>
              <a:rPr lang="ru-RU" dirty="0" smtClean="0"/>
              <a:t>Эти </a:t>
            </a:r>
            <a:r>
              <a:rPr lang="ru-RU" dirty="0"/>
              <a:t>исследования дорогие, но они необходимы. Поэтому </a:t>
            </a:r>
            <a:r>
              <a:rPr lang="ru-RU" dirty="0" smtClean="0"/>
              <a:t>нужно </a:t>
            </a:r>
            <a:r>
              <a:rPr lang="ru-RU" dirty="0"/>
              <a:t>обращаться в Рокаду за помощью в прохождении и оплате этой процедуры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14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dirty="0" smtClean="0"/>
              <a:t>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Все дети должны учиться в </a:t>
            </a:r>
            <a:r>
              <a:rPr lang="ru-RU" dirty="0" smtClean="0"/>
              <a:t>школе</a:t>
            </a:r>
          </a:p>
          <a:p>
            <a:pPr algn="just"/>
            <a:r>
              <a:rPr lang="ru-RU" dirty="0" smtClean="0"/>
              <a:t> Ребенок должен </a:t>
            </a:r>
            <a:r>
              <a:rPr lang="ru-RU" dirty="0"/>
              <a:t>быть записан в Справку одного из родителей, иначе родителям будет очень сложно доказывать, что это их ребенок, даже если у него есть свидетельство о рождении. </a:t>
            </a:r>
            <a:r>
              <a:rPr lang="ru-RU" dirty="0" smtClean="0"/>
              <a:t> Если ребенок не вписан в Справку, он </a:t>
            </a:r>
            <a:r>
              <a:rPr lang="ru-RU" dirty="0"/>
              <a:t>может считаться ребенком без сопровождения взрослых, </a:t>
            </a:r>
            <a:r>
              <a:rPr lang="ru-RU" dirty="0" smtClean="0"/>
              <a:t>и </a:t>
            </a:r>
            <a:r>
              <a:rPr lang="ru-RU" dirty="0"/>
              <a:t>школа должна </a:t>
            </a:r>
            <a:r>
              <a:rPr lang="ru-RU" dirty="0" smtClean="0"/>
              <a:t>вызвать </a:t>
            </a:r>
            <a:r>
              <a:rPr lang="ru-RU" dirty="0"/>
              <a:t>службу по делам детей и полицию, чтобы отправить такого ребенка в приют.</a:t>
            </a:r>
          </a:p>
          <a:p>
            <a:pPr algn="just"/>
            <a:r>
              <a:rPr lang="ru-RU" dirty="0" smtClean="0"/>
              <a:t>Если директор </a:t>
            </a:r>
            <a:r>
              <a:rPr lang="ru-RU" dirty="0"/>
              <a:t>школы </a:t>
            </a:r>
            <a:r>
              <a:rPr lang="ru-RU" dirty="0" smtClean="0"/>
              <a:t>не хочет брать </a:t>
            </a:r>
            <a:r>
              <a:rPr lang="ru-RU" dirty="0"/>
              <a:t>ребенка, который еще не  выучил украинский </a:t>
            </a:r>
            <a:r>
              <a:rPr lang="ru-RU" dirty="0" smtClean="0"/>
              <a:t>язык – </a:t>
            </a:r>
            <a:r>
              <a:rPr lang="ru-RU" dirty="0"/>
              <a:t>это </a:t>
            </a:r>
            <a:r>
              <a:rPr lang="ru-RU" dirty="0" smtClean="0"/>
              <a:t>не законно. </a:t>
            </a:r>
          </a:p>
          <a:p>
            <a:pPr algn="just"/>
            <a:r>
              <a:rPr lang="ru-RU" dirty="0" smtClean="0"/>
              <a:t>Директор может </a:t>
            </a:r>
            <a:r>
              <a:rPr lang="ru-RU" dirty="0"/>
              <a:t>назначить для </a:t>
            </a:r>
            <a:r>
              <a:rPr lang="ru-RU" dirty="0" smtClean="0"/>
              <a:t>ребенка психолого-медико-педагогическое консультирование (ПМПК). </a:t>
            </a:r>
            <a:r>
              <a:rPr lang="ru-RU" dirty="0"/>
              <a:t>Это комиссия, которая должна помочь разобраться, в какой класс отправить ребенка. </a:t>
            </a:r>
            <a:endParaRPr lang="ru-RU" dirty="0" smtClean="0"/>
          </a:p>
          <a:p>
            <a:pPr algn="just"/>
            <a:r>
              <a:rPr lang="ru-RU" dirty="0" smtClean="0"/>
              <a:t>Рокада много общается </a:t>
            </a:r>
            <a:r>
              <a:rPr lang="ru-RU" dirty="0"/>
              <a:t>со </a:t>
            </a:r>
            <a:r>
              <a:rPr lang="ru-RU" dirty="0" smtClean="0"/>
              <a:t>школами. </a:t>
            </a:r>
            <a:r>
              <a:rPr lang="ru-RU" dirty="0"/>
              <a:t>Уже многие школы знают о </a:t>
            </a:r>
            <a:r>
              <a:rPr lang="ru-RU" dirty="0" smtClean="0"/>
              <a:t>беженцах. Если </a:t>
            </a:r>
            <a:r>
              <a:rPr lang="ru-RU" dirty="0"/>
              <a:t>директор отказал  - сразу обращайтесь в Рокаду за помощью, чтобы ребенок не пропустил очень много занятий.</a:t>
            </a:r>
          </a:p>
        </p:txBody>
      </p:sp>
    </p:spTree>
    <p:extLst>
      <p:ext uri="{BB962C8B-B14F-4D97-AF65-F5344CB8AC3E}">
        <p14:creationId xmlns:p14="http://schemas.microsoft.com/office/powerpoint/2010/main" val="285556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ЗНО,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Аттестат </a:t>
            </a:r>
            <a:r>
              <a:rPr lang="ru-RU" dirty="0"/>
              <a:t>о среднем </a:t>
            </a:r>
            <a:r>
              <a:rPr lang="ru-RU" dirty="0" smtClean="0"/>
              <a:t>образовании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Дети искателей убежища, у которых есть свидетельство о рождении, и которые вписаны в Справку родителей, могут регистрироваться на ЗНО и получать Аттестат о среднем образовании.</a:t>
            </a:r>
          </a:p>
          <a:p>
            <a:pPr algn="just"/>
            <a:r>
              <a:rPr lang="ru-RU" dirty="0" smtClean="0"/>
              <a:t>Недавно Рокада добилась того, чтобы </a:t>
            </a:r>
            <a:r>
              <a:rPr lang="ru-RU" dirty="0"/>
              <a:t>номер Справки </a:t>
            </a:r>
            <a:r>
              <a:rPr lang="ru-RU" dirty="0" smtClean="0"/>
              <a:t>можно </a:t>
            </a:r>
            <a:r>
              <a:rPr lang="ru-RU" dirty="0"/>
              <a:t>было регистрировать в </a:t>
            </a:r>
            <a:r>
              <a:rPr lang="ru-RU" dirty="0" smtClean="0"/>
              <a:t>системе. </a:t>
            </a:r>
            <a:endParaRPr lang="ru-RU" dirty="0"/>
          </a:p>
          <a:p>
            <a:pPr algn="just"/>
            <a:r>
              <a:rPr lang="ru-RU" dirty="0" smtClean="0"/>
              <a:t>Теперь дети </a:t>
            </a:r>
            <a:r>
              <a:rPr lang="ru-RU" dirty="0"/>
              <a:t>искателей убежища, </a:t>
            </a:r>
            <a:r>
              <a:rPr lang="ru-RU" dirty="0" smtClean="0"/>
              <a:t>у которых нет свидетельства о рождении, но они вписаны </a:t>
            </a:r>
            <a:r>
              <a:rPr lang="ru-RU" dirty="0"/>
              <a:t>в Справку родителей, могут регистрироваться на </a:t>
            </a:r>
            <a:r>
              <a:rPr lang="ru-RU" dirty="0" smtClean="0"/>
              <a:t>ЗНО и получать Аттестат о среднем образовании.</a:t>
            </a:r>
          </a:p>
        </p:txBody>
      </p:sp>
    </p:spTree>
    <p:extLst>
      <p:ext uri="{BB962C8B-B14F-4D97-AF65-F5344CB8AC3E}">
        <p14:creationId xmlns:p14="http://schemas.microsoft.com/office/powerpoint/2010/main" val="108182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492896"/>
            <a:ext cx="7467600" cy="208823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Проблемные вопросы получения образования искателями убежища, документированными Справкой.</a:t>
            </a:r>
          </a:p>
        </p:txBody>
      </p:sp>
    </p:spTree>
    <p:extLst>
      <p:ext uri="{BB962C8B-B14F-4D97-AF65-F5344CB8AC3E}">
        <p14:creationId xmlns:p14="http://schemas.microsoft.com/office/powerpoint/2010/main" val="20206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7467600" cy="244827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Проблемы трудоустройства искателей убежища, документированных Справкой об обращении за защитой в Украине 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1925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dirty="0"/>
              <a:t>Вечерняя </a:t>
            </a:r>
            <a:r>
              <a:rPr lang="ru-RU" dirty="0" smtClean="0"/>
              <a:t>школа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4873752"/>
          </a:xfrm>
        </p:spPr>
        <p:txBody>
          <a:bodyPr/>
          <a:lstStyle/>
          <a:p>
            <a:r>
              <a:rPr lang="ru-RU" dirty="0"/>
              <a:t>Если до 18 лет искатель убежища или беженец не успел закончить школу, или не мог туда ходить, </a:t>
            </a:r>
            <a:r>
              <a:rPr lang="ru-RU" dirty="0" smtClean="0"/>
              <a:t>потому что учил </a:t>
            </a:r>
            <a:r>
              <a:rPr lang="ru-RU" dirty="0"/>
              <a:t>язык, работал и т.д</a:t>
            </a:r>
            <a:r>
              <a:rPr lang="ru-RU" dirty="0" smtClean="0"/>
              <a:t>. </a:t>
            </a:r>
            <a:r>
              <a:rPr lang="ru-RU" dirty="0"/>
              <a:t>- есть </a:t>
            </a:r>
            <a:r>
              <a:rPr lang="ru-RU" dirty="0" smtClean="0"/>
              <a:t>возможность </a:t>
            </a:r>
            <a:r>
              <a:rPr lang="ru-RU" dirty="0"/>
              <a:t>закончить образование и получить Аттестат в вечерней школе, которая находится в </a:t>
            </a:r>
            <a:r>
              <a:rPr lang="ru-RU" dirty="0" smtClean="0"/>
              <a:t>поселке </a:t>
            </a:r>
            <a:r>
              <a:rPr lang="ru-RU" dirty="0"/>
              <a:t>Вишневое или в г. Белая Церковь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Обе школы выпустили уже более 50 беженцев и очень лояльно к ним относятся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 всем вопросам образования нужно обращаться в Рокаду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2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Профессионально-технические </a:t>
            </a:r>
            <a:r>
              <a:rPr lang="ru-RU" dirty="0" smtClean="0"/>
              <a:t> училища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Дети искателей убежища и беженцев могут </a:t>
            </a:r>
            <a:r>
              <a:rPr lang="ru-RU" dirty="0"/>
              <a:t>после </a:t>
            </a:r>
            <a:r>
              <a:rPr lang="ru-RU" dirty="0" smtClean="0"/>
              <a:t>8-го или 9-го </a:t>
            </a:r>
            <a:r>
              <a:rPr lang="ru-RU" dirty="0"/>
              <a:t>класса без ЗНО пойти учиться в училище, где учат профессии. </a:t>
            </a:r>
            <a:endParaRPr lang="ru-RU" dirty="0" smtClean="0"/>
          </a:p>
          <a:p>
            <a:r>
              <a:rPr lang="ru-RU" dirty="0" smtClean="0"/>
              <a:t>Во </a:t>
            </a:r>
            <a:r>
              <a:rPr lang="ru-RU" dirty="0"/>
              <a:t>многих ситуациях там </a:t>
            </a:r>
            <a:r>
              <a:rPr lang="ru-RU" dirty="0" smtClean="0"/>
              <a:t>можно </a:t>
            </a:r>
            <a:r>
              <a:rPr lang="ru-RU" dirty="0"/>
              <a:t>получить </a:t>
            </a:r>
            <a:r>
              <a:rPr lang="ru-RU" dirty="0" smtClean="0"/>
              <a:t>общежитие</a:t>
            </a:r>
          </a:p>
          <a:p>
            <a:r>
              <a:rPr lang="ru-RU" dirty="0" smtClean="0"/>
              <a:t>Если ребенок хорошо учится – может получить </a:t>
            </a:r>
            <a:r>
              <a:rPr lang="ru-RU" dirty="0"/>
              <a:t>стипендию. </a:t>
            </a:r>
            <a:endParaRPr lang="ru-RU" dirty="0" smtClean="0"/>
          </a:p>
          <a:p>
            <a:r>
              <a:rPr lang="ru-RU" dirty="0" smtClean="0"/>
              <a:t>Обучение </a:t>
            </a:r>
            <a:r>
              <a:rPr lang="ru-RU" dirty="0"/>
              <a:t>в ПТУ  - бесплатное.</a:t>
            </a:r>
          </a:p>
        </p:txBody>
      </p:sp>
    </p:spTree>
    <p:extLst>
      <p:ext uri="{BB962C8B-B14F-4D97-AF65-F5344CB8AC3E}">
        <p14:creationId xmlns:p14="http://schemas.microsoft.com/office/powerpoint/2010/main" val="254662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dirty="0"/>
              <a:t>Колледжи, Университеты: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Поступление - по результатам ЗНО. </a:t>
            </a:r>
            <a:endParaRPr lang="ru-RU" dirty="0" smtClean="0"/>
          </a:p>
          <a:p>
            <a:pPr algn="just"/>
            <a:r>
              <a:rPr lang="ru-RU" dirty="0" smtClean="0"/>
              <a:t>Сдать ЗНО </a:t>
            </a:r>
            <a:r>
              <a:rPr lang="ru-RU" dirty="0"/>
              <a:t>по украинскому языку – не просто даже для украинцев. Не ругайте своих детей, если у них не будет высокого балла. </a:t>
            </a:r>
            <a:endParaRPr lang="ru-RU" dirty="0" smtClean="0"/>
          </a:p>
          <a:p>
            <a:pPr algn="just"/>
            <a:r>
              <a:rPr lang="ru-RU" dirty="0" smtClean="0"/>
              <a:t>К </a:t>
            </a:r>
            <a:r>
              <a:rPr lang="ru-RU" dirty="0"/>
              <a:t>сожалению, как для искателей убежища со Справкой, так и для беженцев в настоящий момент высшее образование </a:t>
            </a:r>
            <a:r>
              <a:rPr lang="ru-RU" dirty="0" smtClean="0"/>
              <a:t>платное из-за пробелов в законодательстве (были объявлены квоты, но их так и не ввели).</a:t>
            </a:r>
          </a:p>
          <a:p>
            <a:pPr algn="just"/>
            <a:r>
              <a:rPr lang="ru-RU" dirty="0" smtClean="0"/>
              <a:t> Рокада работает </a:t>
            </a:r>
            <a:r>
              <a:rPr lang="ru-RU" dirty="0"/>
              <a:t>с МОН </a:t>
            </a:r>
            <a:r>
              <a:rPr lang="ru-RU" dirty="0" smtClean="0"/>
              <a:t>над изменениями в Законе Украины «О </a:t>
            </a:r>
            <a:r>
              <a:rPr lang="ru-RU" dirty="0"/>
              <a:t>высшем </a:t>
            </a:r>
            <a:r>
              <a:rPr lang="ru-RU" dirty="0" smtClean="0"/>
              <a:t>образовании» </a:t>
            </a:r>
            <a:r>
              <a:rPr lang="ru-RU" dirty="0"/>
              <a:t>с учетом прав беженцев.</a:t>
            </a:r>
          </a:p>
        </p:txBody>
      </p:sp>
    </p:spTree>
    <p:extLst>
      <p:ext uri="{BB962C8B-B14F-4D97-AF65-F5344CB8AC3E}">
        <p14:creationId xmlns:p14="http://schemas.microsoft.com/office/powerpoint/2010/main" val="14576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Признание/ </a:t>
            </a:r>
            <a:r>
              <a:rPr lang="ru-RU" dirty="0" err="1"/>
              <a:t>Нострификация</a:t>
            </a:r>
            <a:r>
              <a:rPr lang="ru-RU" dirty="0"/>
              <a:t> документов о высшем образовании, полученном на Родине: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Чтобы получить работу по </a:t>
            </a:r>
            <a:r>
              <a:rPr lang="ru-RU" dirty="0" smtClean="0"/>
              <a:t>специальности</a:t>
            </a:r>
            <a:r>
              <a:rPr lang="ru-RU" dirty="0"/>
              <a:t>, </a:t>
            </a:r>
            <a:r>
              <a:rPr lang="ru-RU" dirty="0" smtClean="0"/>
              <a:t> нужно </a:t>
            </a:r>
            <a:r>
              <a:rPr lang="ru-RU" dirty="0"/>
              <a:t>подтвердить свои знания и свой диплом об образовании. Сейчас эта процедура льготная для беженцев </a:t>
            </a:r>
            <a:r>
              <a:rPr lang="ru-RU" dirty="0" smtClean="0"/>
              <a:t>(и по цене, </a:t>
            </a:r>
            <a:r>
              <a:rPr lang="ru-RU" dirty="0"/>
              <a:t>и по некоторым </a:t>
            </a:r>
            <a:r>
              <a:rPr lang="ru-RU" dirty="0" smtClean="0"/>
              <a:t>условиям). </a:t>
            </a:r>
          </a:p>
          <a:p>
            <a:pPr algn="just"/>
            <a:r>
              <a:rPr lang="ru-RU" dirty="0" smtClean="0"/>
              <a:t>Для </a:t>
            </a:r>
            <a:r>
              <a:rPr lang="ru-RU" dirty="0" err="1" smtClean="0"/>
              <a:t>нострификации</a:t>
            </a:r>
            <a:r>
              <a:rPr lang="ru-RU" dirty="0" smtClean="0"/>
              <a:t> необходимы: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/>
              <a:t>документы </a:t>
            </a:r>
            <a:r>
              <a:rPr lang="ru-RU" dirty="0"/>
              <a:t>об образовании</a:t>
            </a:r>
            <a:r>
              <a:rPr lang="ru-RU" dirty="0" smtClean="0"/>
              <a:t>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/>
              <a:t>вкладыш </a:t>
            </a:r>
            <a:r>
              <a:rPr lang="ru-RU" dirty="0"/>
              <a:t>с предметами и оценками, </a:t>
            </a:r>
            <a:endParaRPr lang="ru-RU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/>
              <a:t>подтверждение, </a:t>
            </a:r>
            <a:r>
              <a:rPr lang="ru-RU" dirty="0"/>
              <a:t>что такой вуз </a:t>
            </a:r>
            <a:r>
              <a:rPr lang="ru-RU" dirty="0" smtClean="0"/>
              <a:t>существует.</a:t>
            </a:r>
          </a:p>
          <a:p>
            <a:pPr algn="just"/>
            <a:r>
              <a:rPr lang="ru-RU" dirty="0" smtClean="0"/>
              <a:t>Вся процедура достаточно сложная. Рокада помогает </a:t>
            </a:r>
            <a:r>
              <a:rPr lang="ru-RU" dirty="0"/>
              <a:t>оформить заверенный перевод, заявку в МОН о </a:t>
            </a:r>
            <a:r>
              <a:rPr lang="ru-RU" dirty="0" err="1"/>
              <a:t>нострификации</a:t>
            </a:r>
            <a:r>
              <a:rPr lang="ru-RU" dirty="0"/>
              <a:t>, </a:t>
            </a:r>
            <a:r>
              <a:rPr lang="ru-RU" dirty="0" smtClean="0"/>
              <a:t>мы консультируем и сопровождаем </a:t>
            </a:r>
            <a:r>
              <a:rPr lang="ru-RU" dirty="0"/>
              <a:t>во время прохождения всей процедуры.</a:t>
            </a:r>
          </a:p>
          <a:p>
            <a:pPr algn="just"/>
            <a:r>
              <a:rPr lang="ru-RU" dirty="0"/>
              <a:t>У нас есть практика </a:t>
            </a:r>
            <a:r>
              <a:rPr lang="ru-RU" dirty="0" err="1"/>
              <a:t>нострификации</a:t>
            </a:r>
            <a:r>
              <a:rPr lang="ru-RU" dirty="0"/>
              <a:t>  даже медицинского диплома, но нужно было подтвердить свои знания на практике.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95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467544" y="1700808"/>
            <a:ext cx="3657600" cy="3886200"/>
          </a:xfrm>
        </p:spPr>
        <p:txBody>
          <a:bodyPr>
            <a:normAutofit/>
          </a:bodyPr>
          <a:lstStyle/>
          <a:p>
            <a:r>
              <a:rPr lang="ru-RU" dirty="0" smtClean="0"/>
              <a:t>Только </a:t>
            </a:r>
            <a:r>
              <a:rPr lang="ru-RU" dirty="0"/>
              <a:t>для признанных </a:t>
            </a:r>
            <a:r>
              <a:rPr lang="ru-RU" dirty="0" smtClean="0"/>
              <a:t>беженцев</a:t>
            </a:r>
          </a:p>
          <a:p>
            <a:r>
              <a:rPr lang="ru-RU" dirty="0" smtClean="0"/>
              <a:t>Максимум </a:t>
            </a:r>
            <a:r>
              <a:rPr lang="ru-RU" dirty="0"/>
              <a:t>на 4 </a:t>
            </a:r>
            <a:r>
              <a:rPr lang="ru-RU" dirty="0" smtClean="0"/>
              <a:t>года</a:t>
            </a:r>
          </a:p>
          <a:p>
            <a:r>
              <a:rPr lang="ru-RU" dirty="0" smtClean="0"/>
              <a:t>Нужно победить в конкурсе - всего </a:t>
            </a:r>
            <a:r>
              <a:rPr lang="ru-RU" dirty="0"/>
              <a:t>несколько мест в год на всю Украину. 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355976" y="1700808"/>
            <a:ext cx="3657600" cy="3886200"/>
          </a:xfrm>
        </p:spPr>
        <p:txBody>
          <a:bodyPr/>
          <a:lstStyle/>
          <a:p>
            <a:r>
              <a:rPr lang="ru-RU" dirty="0" smtClean="0"/>
              <a:t>Для искателей убежища и беженцев - </a:t>
            </a:r>
            <a:r>
              <a:rPr lang="ru-RU" dirty="0"/>
              <a:t>всех, кто готов учиться дистанционно и имеет доступ к сети </a:t>
            </a:r>
            <a:r>
              <a:rPr lang="ru-RU" dirty="0" smtClean="0"/>
              <a:t>Интернет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"/>
          </p:nvPr>
        </p:nvSpPr>
        <p:spPr>
          <a:xfrm>
            <a:off x="467544" y="548680"/>
            <a:ext cx="3657600" cy="658368"/>
          </a:xfrm>
        </p:spPr>
        <p:txBody>
          <a:bodyPr/>
          <a:lstStyle/>
          <a:p>
            <a:r>
              <a:rPr lang="ru-RU" dirty="0"/>
              <a:t>ДАФИ: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499992" y="548680"/>
            <a:ext cx="3657600" cy="658368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КУРСЕРА: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dirty="0" smtClean="0"/>
              <a:t>Право на трудоустройство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5328592"/>
          </a:xfrm>
        </p:spPr>
        <p:txBody>
          <a:bodyPr>
            <a:normAutofit fontScale="92500"/>
          </a:bodyPr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 Закону Украины «О занятости населения» искатели убежища имеют право на официальное трудоустройство.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Работодатель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должен получить Разрешение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использование труда искателя убежища от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Центра занятости.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числе тех работодателей, которые по закону официально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имеют  право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взять искателя убежища на работу, есть частные предприниматели, которые самостоятельно платят налоги.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Это могут быть ваши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соотечественники, которые имеют свой бизнес. Им тоже нужно получать разрешение.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Разрешение - бесплатное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Примечание</a:t>
            </a:r>
            <a:r>
              <a:rPr lang="ru-RU" sz="2200" i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Искатель убежища должен иметь Решение Миграционной службы о принятии документов для рассмотрения дела по сути. </a:t>
            </a:r>
          </a:p>
          <a:p>
            <a:pPr algn="just">
              <a:buNone/>
            </a:pP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Если такого Решения нет –  искатель убежища не может быть официально принят на работу.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Получение разрешения на использование труда искателя убежища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7467600" cy="4565104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 работодателю было легче, юрист Рокады может сопровождать работодателя в процедуре, либо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сделать это по доверенности. У Рокады есть опыт  получения Разрешения.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Справка продлевается,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Разрешение тоже нужно продлевать.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Продление - не сложная процедура, это бесплатно,  и работодатель опять может воспользоваться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помощью юриста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Рокады.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подвести работодателя, нужно напоминать ему о сроке действия Справки и Разрешения.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 слышали про операцию «Мигрант». Многих работодателей штрафуют, если они не имеют разрешения.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Штраф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работодателя – от 8 500 до 34 000 грн. Практика показывает, что работодатель после такого рейда забирает зарплату своего работника-иностранца для покрытия своих расходов на штраф. </a:t>
            </a:r>
            <a:endParaRPr lang="ru-RU" dirty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dirty="0" smtClean="0"/>
              <a:t>Открытие собственного бизнеса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Еще одна возможность работать официально для искателя убежища – это открыть собственный бизнес, самостоятельно платить налоги и даже брать на работу других беженцев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регистрации частным предпринимателем необходимо иметь национальный паспорт. У многих он есть, но хранится в Миграционной службе.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Юрист Рокады, при необходимости, сопровождает искателя убежища и сотрудника МС с паспортом  в фискальную службу для получения индивидуального налогового номера.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есть Индивидуальный налоговый номер и паспорт – можно зарегистрироваться частным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предпринимателем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Трудоустройство беженцев и лиц, нуждающихся в дополнительной защите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 Законе </a:t>
            </a:r>
            <a:r>
              <a:rPr lang="ru-RU" dirty="0"/>
              <a:t>Украины «О беженцах и лицах, нуждающихся в дополни тельной или временной защите», статья 15, сказано, </a:t>
            </a:r>
            <a:r>
              <a:rPr lang="ru-RU" dirty="0" smtClean="0"/>
              <a:t>что беженцы и лица, нуждающиеся в дополнительной защите, имеют право на труд наравне с гражданами Украины.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Они имеют полное право работать по найму либо открывать собственный бизнес.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/>
              <a:t>Разрешение на трудоустройство им не нужно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К сожалению, полиция не всегда знает закон. В нашей практике есть случаи, когда рейды «Мигрант» задерживали лиц с дополнительной защитой, утверждая, что они не имеют права на трудоустройство.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таких случаях необходимо звонить в «Право на Защиту» или Рокаду.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20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/>
          <a:lstStyle/>
          <a:p>
            <a:r>
              <a:rPr lang="ru-RU" dirty="0" smtClean="0"/>
              <a:t>Поиск </a:t>
            </a:r>
            <a:r>
              <a:rPr lang="ru-RU" dirty="0"/>
              <a:t>работы через Центр </a:t>
            </a:r>
            <a:r>
              <a:rPr lang="ru-RU" dirty="0" smtClean="0"/>
              <a:t>Занятости</a:t>
            </a:r>
            <a:r>
              <a:rPr lang="ru-RU" dirty="0"/>
              <a:t>. 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7467600" cy="532859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Для </a:t>
            </a:r>
            <a:r>
              <a:rPr lang="ru-RU" b="1" dirty="0"/>
              <a:t>искателей убежища </a:t>
            </a:r>
            <a:r>
              <a:rPr lang="ru-RU" dirty="0"/>
              <a:t>в центре занятости не предусмотрено никаких </a:t>
            </a:r>
            <a:r>
              <a:rPr lang="ru-RU" dirty="0" smtClean="0"/>
              <a:t>услуг, </a:t>
            </a:r>
            <a:r>
              <a:rPr lang="ru-RU" dirty="0"/>
              <a:t>кроме просмотра вакансий.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У </a:t>
            </a:r>
            <a:r>
              <a:rPr lang="ru-RU" b="1" dirty="0"/>
              <a:t>признанных беженцев </a:t>
            </a:r>
            <a:r>
              <a:rPr lang="ru-RU" dirty="0"/>
              <a:t>и лиц с </a:t>
            </a:r>
            <a:r>
              <a:rPr lang="ru-RU" dirty="0" smtClean="0"/>
              <a:t>дополнительной защитой прав и возможностей больше:</a:t>
            </a:r>
          </a:p>
          <a:p>
            <a:pPr algn="just"/>
            <a:r>
              <a:rPr lang="ru-RU" dirty="0" smtClean="0"/>
              <a:t>они </a:t>
            </a:r>
            <a:r>
              <a:rPr lang="ru-RU" dirty="0"/>
              <a:t>могут быть зарегистрированы в качестве безработных и искать работу через консультанта в </a:t>
            </a:r>
            <a:r>
              <a:rPr lang="ru-RU" dirty="0" smtClean="0"/>
              <a:t>Центре занятости </a:t>
            </a:r>
          </a:p>
          <a:p>
            <a:pPr algn="just"/>
            <a:r>
              <a:rPr lang="ru-RU" dirty="0" smtClean="0"/>
              <a:t>получить </a:t>
            </a:r>
            <a:r>
              <a:rPr lang="ru-RU" dirty="0"/>
              <a:t>пособие по </a:t>
            </a:r>
            <a:r>
              <a:rPr lang="ru-RU" dirty="0" smtClean="0"/>
              <a:t>безработице</a:t>
            </a:r>
          </a:p>
          <a:p>
            <a:pPr algn="just"/>
            <a:r>
              <a:rPr lang="ru-RU" dirty="0" smtClean="0"/>
              <a:t>пойти </a:t>
            </a:r>
            <a:r>
              <a:rPr lang="ru-RU" dirty="0"/>
              <a:t>на профессиональные курсы за счет государства.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Для </a:t>
            </a:r>
            <a:r>
              <a:rPr lang="ru-RU" dirty="0"/>
              <a:t>этого нужно, чтобы у беженцев был официальный стаж работы, даже минимальный. От размера стажа зависит размер пособия, но </a:t>
            </a:r>
            <a:r>
              <a:rPr lang="ru-RU" dirty="0" smtClean="0"/>
              <a:t>маленький социальный стаж работы не может быть поводом для отказа в </a:t>
            </a:r>
            <a:r>
              <a:rPr lang="ru-RU" dirty="0"/>
              <a:t>постановке на учет в качестве безработного.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9550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467600" cy="2088232"/>
          </a:xfrm>
        </p:spPr>
        <p:txBody>
          <a:bodyPr>
            <a:normAutofit/>
          </a:bodyPr>
          <a:lstStyle/>
          <a:p>
            <a:r>
              <a:rPr lang="ru-RU" dirty="0"/>
              <a:t>Проблемы получения медицинской помощи искателями убежища, документированными </a:t>
            </a:r>
            <a:r>
              <a:rPr lang="ru-RU" dirty="0" smtClean="0"/>
              <a:t>Справкой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dirty="0" smtClean="0"/>
              <a:t>Медицинская помощь детям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7467600" cy="511256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Для детей до 18 лет, не зависимо от страны происхождения и документов родителей, медицинская помощь в государственных учреждениях – бесплатная (Конституция Украины, Закон Украины «Об охране детства»</a:t>
            </a:r>
          </a:p>
          <a:p>
            <a:pPr algn="just"/>
            <a:r>
              <a:rPr lang="ru-RU" dirty="0" smtClean="0"/>
              <a:t>Это не распространяется на медикаменты, сложные анализы и услуги частных клиник</a:t>
            </a:r>
          </a:p>
          <a:p>
            <a:pPr algn="just"/>
            <a:r>
              <a:rPr lang="ru-RU" dirty="0" smtClean="0"/>
              <a:t>Мы рекомендуем консультироваться с сотрудником Рокады по медицинским вопросам, прежде чем идти на обследования в частные клиники или соглашаться на дорогостоящие операции.</a:t>
            </a:r>
          </a:p>
          <a:p>
            <a:pPr algn="just"/>
            <a:r>
              <a:rPr lang="ru-RU" dirty="0" smtClean="0"/>
              <a:t>Во многих случаях  юрист Рокады может доказать право детей на бесплатное лечение. Либо мы порекомендуем обратиться в другую клинику.</a:t>
            </a:r>
          </a:p>
          <a:p>
            <a:pPr algn="just"/>
            <a:r>
              <a:rPr lang="ru-RU" dirty="0" smtClean="0"/>
              <a:t>Но если консультант Рокады заранее не предупрежден и с ним не консультировались, то деньги за лечение ребенка мы вернуть вам не сможем.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600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1865</Words>
  <Application>Microsoft Office PowerPoint</Application>
  <PresentationFormat>Экран (4:3)</PresentationFormat>
  <Paragraphs>143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Презентация PowerPoint</vt:lpstr>
      <vt:lpstr>Проблемы трудоустройства искателей убежища, документированных Справкой об обращении за защитой в Украине </vt:lpstr>
      <vt:lpstr>Право на трудоустройство</vt:lpstr>
      <vt:lpstr>Получение разрешения на использование труда искателя убежища</vt:lpstr>
      <vt:lpstr>Открытие собственного бизнеса</vt:lpstr>
      <vt:lpstr>Трудоустройство беженцев и лиц, нуждающихся в дополнительной защите </vt:lpstr>
      <vt:lpstr>Поиск работы через Центр Занятости. </vt:lpstr>
      <vt:lpstr>Проблемы получения медицинской помощи искателями убежища, документированными Справкой </vt:lpstr>
      <vt:lpstr>Медицинская помощь детям</vt:lpstr>
      <vt:lpstr>Медицинская помощь для взрослых искателе й убежища</vt:lpstr>
      <vt:lpstr>Оплата медицинских услуг и благотворительные взносы</vt:lpstr>
      <vt:lpstr>Экстренная (Скорая) помощь</vt:lpstr>
      <vt:lpstr>Вызов скорой помощи  </vt:lpstr>
      <vt:lpstr>Проблемные вопросы  получения образования  детьми искателей убежища, документированных Справкой.</vt:lpstr>
      <vt:lpstr>Право на образование</vt:lpstr>
      <vt:lpstr>Детский сад</vt:lpstr>
      <vt:lpstr>Школа</vt:lpstr>
      <vt:lpstr>ЗНО,  Аттестат о среднем образовании</vt:lpstr>
      <vt:lpstr>Проблемные вопросы получения образования искателями убежища, документированными Справкой.</vt:lpstr>
      <vt:lpstr>Вечерняя школа</vt:lpstr>
      <vt:lpstr> Профессионально-технические  училища</vt:lpstr>
      <vt:lpstr>Колледжи, Университеты:</vt:lpstr>
      <vt:lpstr>Признание/ Нострификация документов о высшем образовании, полученном на Родине:</vt:lpstr>
      <vt:lpstr>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Olena Barchuk</cp:lastModifiedBy>
  <cp:revision>48</cp:revision>
  <cp:lastPrinted>2018-03-14T13:08:53Z</cp:lastPrinted>
  <dcterms:created xsi:type="dcterms:W3CDTF">2018-02-12T12:37:24Z</dcterms:created>
  <dcterms:modified xsi:type="dcterms:W3CDTF">2018-03-23T12:23:34Z</dcterms:modified>
</cp:coreProperties>
</file>